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7" r:id="rId9"/>
    <p:sldId id="264" r:id="rId10"/>
    <p:sldId id="265" r:id="rId11"/>
    <p:sldId id="262" r:id="rId12"/>
    <p:sldId id="270" r:id="rId13"/>
    <p:sldId id="271" r:id="rId14"/>
    <p:sldId id="272" r:id="rId15"/>
    <p:sldId id="266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30340;&#22294;&#34920;%20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FA-D148-8C52-578DBF5ECE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FA-D148-8C52-578DBF5ECE3A}"/>
              </c:ext>
            </c:extLst>
          </c:dPt>
          <c:val>
            <c:numRef>
              <c:f>'[Microsoft PowerPoint 的圖表 ]工作表1'!$A$1:$A$2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FA-D148-8C52-578DBF5EC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0.57238</cdr:x>
      <cdr:y>0.19311</cdr:y>
    </cdr:from>
    <cdr:to>
      <cdr:x>0.81563</cdr:x>
      <cdr:y>0.35068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id="{AD774E7A-2958-6849-B136-3DBCC23581ED}"/>
            </a:ext>
          </a:extLst>
        </cdr:cNvPr>
        <cdr:cNvSpPr txBox="1"/>
      </cdr:nvSpPr>
      <cdr:spPr>
        <a:xfrm xmlns:a="http://schemas.openxmlformats.org/drawingml/2006/main">
          <a:off x="1613776" y="522376"/>
          <a:ext cx="685800" cy="4262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TW" sz="2400" b="1" dirty="0">
              <a:solidFill>
                <a:schemeClr val="bg1"/>
              </a:solidFill>
            </a:rPr>
            <a:t>iOS</a:t>
          </a:r>
          <a:endParaRPr lang="zh-TW" altLang="en-US" sz="24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0.19181</cdr:x>
      <cdr:y>0.59184</cdr:y>
    </cdr:from>
    <cdr:to>
      <cdr:x>0.62475</cdr:x>
      <cdr:y>0.74941</cdr:y>
    </cdr:to>
    <cdr:sp macro="" textlink="">
      <cdr:nvSpPr>
        <cdr:cNvPr id="4" name="文字方塊 1">
          <a:extLst xmlns:a="http://schemas.openxmlformats.org/drawingml/2006/main">
            <a:ext uri="{FF2B5EF4-FFF2-40B4-BE49-F238E27FC236}">
              <a16:creationId xmlns:a16="http://schemas.microsoft.com/office/drawing/2014/main" id="{A892AF92-7A98-554C-926D-DDFBE7D1DED6}"/>
            </a:ext>
          </a:extLst>
        </cdr:cNvPr>
        <cdr:cNvSpPr txBox="1"/>
      </cdr:nvSpPr>
      <cdr:spPr>
        <a:xfrm xmlns:a="http://schemas.openxmlformats.org/drawingml/2006/main">
          <a:off x="540789" y="1600994"/>
          <a:ext cx="1220624" cy="4262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TW" sz="2400" b="1" dirty="0">
              <a:solidFill>
                <a:schemeClr val="bg1"/>
              </a:solidFill>
            </a:rPr>
            <a:t>Android</a:t>
          </a:r>
          <a:endParaRPr lang="zh-TW" altLang="en-US" sz="2400" b="1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1A8B6-2D7F-4947-8D47-BCBCFE9BDC00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30F8-4383-4A41-B627-42EFDFBFCEB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28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30F8-4383-4A41-B627-42EFDFBFCEB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24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30F8-4383-4A41-B627-42EFDFBFCEB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6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30F8-4383-4A41-B627-42EFDFBFCEB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39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E928D-6981-7745-A919-081407075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6AB883-22C1-1048-BF5F-E912D1A6D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0E8981-E343-C140-BAD5-D5A96002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BA700-3908-B548-9136-81B807AD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698273-BE96-A14F-AC46-0B50827B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D04B3F1-6C05-FB4F-A67F-24CA29A67F51}"/>
              </a:ext>
            </a:extLst>
          </p:cNvPr>
          <p:cNvSpPr/>
          <p:nvPr userDrawn="1"/>
        </p:nvSpPr>
        <p:spPr>
          <a:xfrm>
            <a:off x="10676412" y="0"/>
            <a:ext cx="3031176" cy="6858000"/>
          </a:xfrm>
          <a:prstGeom prst="ellips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06302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3BBB1-2A1B-5741-8EE0-4831B63B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46A31B-0A63-FF46-A86B-03757C0A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44447E-E2DF-8F4F-88F0-DB71F34C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E6DFB1-28E3-B649-B758-BB4E1B9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F39737-3C3E-004D-8FF5-A8A54B7D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205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73D2F8-DFB5-3A46-BEA6-ACF523EA0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F5FA95-8088-B542-8CDB-CEFA3515E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674AD8-5D11-544D-9E39-E19B0597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F1EAAF-BE7C-314A-AEAB-9DAFB09A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0A6ED6-4B87-3A4F-AF31-BB960891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876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C1EB3-358D-1244-B41B-2900D4CD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6F1BA-A474-DE4C-A0EC-D0E75BA67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BDCB86-F556-8245-85C9-0AF860B0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D04C17-CA8E-614D-943C-4EB5CCCA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0DCB07-A467-E34E-B684-CE8D923C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855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D1BC4-AE98-444A-99C7-36AE8364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1709740"/>
            <a:ext cx="97186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A5687D-A046-8243-BA44-CF49A7405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4589465"/>
            <a:ext cx="97186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9DF933-B0DC-B044-A124-C76F4177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C8D1-17AF-B34E-81A4-47410C01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6CA964-ADB7-2F47-9DC2-9E110EA6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64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C8554-E01B-1D40-AE1D-ED3A4FB7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AD375-D038-8F41-B49D-855C7C8CA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4958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223FC-CBB1-334E-A3C1-3BD3963B3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BCE85A-22B0-DE49-8502-180AA9B6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689B41-BD69-F249-B93D-04BF0F5C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E7E5CF-CEF4-C540-AA8D-A1A0F7F1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35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9828F-30F7-4548-AB0C-54667579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365127"/>
            <a:ext cx="9783763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0A44F0-5968-C04F-88D7-A18484C6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626" y="1681163"/>
            <a:ext cx="44259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66CBE0-EE19-644F-AC53-E9FE1D796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1626" y="2505075"/>
            <a:ext cx="442595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55B4C0A-AC5F-4B48-AB45-EA444F7AE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7641" y="1681163"/>
            <a:ext cx="44477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3C9DA7-6EEE-D74A-AFCC-BEED01589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07641" y="2505075"/>
            <a:ext cx="444774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2097D1B-E6AC-5646-9F93-9345010C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0952" y="6356352"/>
            <a:ext cx="2200449" cy="365125"/>
          </a:xfrm>
        </p:spPr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C12D079-14A1-D44C-8CE0-4FD9D018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2727" y="6356352"/>
            <a:ext cx="3300672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5FEEC81-3550-034F-A808-525AF66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352" y="6356352"/>
            <a:ext cx="2200449" cy="365125"/>
          </a:xfrm>
        </p:spPr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235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4AE29-2B71-BC4A-B6C4-4F698549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C725BF-6402-2943-9CF3-D52403C1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7610CF-E970-704A-BC4C-45BDE45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FF035E-5150-504C-A693-0337A5D2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81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10A085-0191-D34A-8F84-2DFD2F65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1CF272-FAB3-DD4E-A474-419A2F21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27C2F-FCDF-CD4A-848F-C79DF0A9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177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D0BD5-FDC5-2445-A761-61EEB16F9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457200"/>
            <a:ext cx="43005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E6ABBE-55C7-7A43-8A2D-3E5BEBE6C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476" y="987427"/>
            <a:ext cx="5268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BE433F-D2A2-5442-A0FD-4A9F1BFF4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25" y="2057400"/>
            <a:ext cx="430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C83DBD-AAD2-964C-BBC7-4F3CF4BC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D72D53-0375-1746-8581-B46F3273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92F03E-C89B-3245-BA14-695D7CDB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32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F9E35-CCDB-6C4C-B810-80387335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4" y="457200"/>
            <a:ext cx="30718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BF5F15D-6492-E342-AE66-4092CAACD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33745" y="987427"/>
            <a:ext cx="482164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34AAD1-BF80-5E42-89ED-8006F4ED5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0214" y="2057400"/>
            <a:ext cx="30718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6B415C-CEA7-3E4E-92B1-D4256DCA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3C5225-836C-7442-9BCA-DD18AE45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0636BD-831D-9B4F-9D54-424BBE2F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681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6E6D25-10D1-0340-9FE3-0F06DF0A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7"/>
            <a:ext cx="9829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6AD934-31F2-E34E-AF4D-41C0DF8B8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825625"/>
            <a:ext cx="9829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2F0836-B481-6041-8BA2-A0EDF49B7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7104" y="6356352"/>
            <a:ext cx="256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4A1AF-8F9D-C547-B0A8-F7B5F33984A8}" type="datetimeFigureOut">
              <a:rPr kumimoji="1" lang="zh-TW" altLang="en-US" smtClean="0"/>
              <a:t>2019/6/5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24C314-5158-5240-A8CC-4B640C256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6957" y="6356352"/>
            <a:ext cx="384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18EB57-8CE9-4B47-8B5D-7ED03604E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9504" y="6356352"/>
            <a:ext cx="256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B80A6-06CF-5C49-B2EB-CB28A8D1DF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6F3853D-C191-2F4A-8C4D-952B04AE2A08}"/>
              </a:ext>
            </a:extLst>
          </p:cNvPr>
          <p:cNvSpPr/>
          <p:nvPr userDrawn="1"/>
        </p:nvSpPr>
        <p:spPr>
          <a:xfrm>
            <a:off x="-1507176" y="0"/>
            <a:ext cx="3031176" cy="6858000"/>
          </a:xfrm>
          <a:prstGeom prst="ellips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33681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B07E3-B154-1A4F-BD04-9F8CBA056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信用卡挑選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71DD77-8A2C-F048-8B93-6CE3CEEC5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瞄準消費「最後一哩」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（投影片不著重於「技術」方面）</a:t>
            </a:r>
          </a:p>
        </p:txBody>
      </p:sp>
    </p:spTree>
    <p:extLst>
      <p:ext uri="{BB962C8B-B14F-4D97-AF65-F5344CB8AC3E}">
        <p14:creationId xmlns:p14="http://schemas.microsoft.com/office/powerpoint/2010/main" val="163492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A06E1-9050-C345-B42B-D409EF4C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AdMob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EBAE7A-D8EC-5C4A-9B1C-2B55238B0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353440"/>
              </p:ext>
            </p:extLst>
          </p:nvPr>
        </p:nvGraphicFramePr>
        <p:xfrm>
          <a:off x="1524000" y="3597363"/>
          <a:ext cx="9829800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10103884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83093929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27209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Metrics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Amount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3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AdMob</a:t>
                      </a:r>
                      <a:r>
                        <a:rPr lang="en-US" altLang="zh-TW" sz="2400" dirty="0"/>
                        <a:t> Network request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廣告請求次數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72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Impression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曝光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6,930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4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Clicks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點擊數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136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2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Estimate Revenue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預估收益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150 USD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8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AdMod</a:t>
                      </a:r>
                      <a:r>
                        <a:rPr lang="en-US" altLang="zh-TW" sz="2400" dirty="0"/>
                        <a:t> request RPM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請求千次曝光收益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15.0 USD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78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Impression RPM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曝光千次收益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21.6 USD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155114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6B4B3E7-AA85-CA41-9FC3-4F927631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575" y="0"/>
            <a:ext cx="2779425" cy="277942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B04ED14-1D2D-8C43-B52B-24FD607A684E}"/>
              </a:ext>
            </a:extLst>
          </p:cNvPr>
          <p:cNvSpPr txBox="1">
            <a:spLocks/>
          </p:cNvSpPr>
          <p:nvPr/>
        </p:nvSpPr>
        <p:spPr>
          <a:xfrm>
            <a:off x="1524000" y="1454047"/>
            <a:ext cx="9829800" cy="2023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無法透過</a:t>
            </a:r>
            <a:r>
              <a:rPr kumimoji="1"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AdMob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廣告收益，因為：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支出比廣告高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廣告會嚴重影響使用者體驗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在消費的「最後一哩」，使用者停留在此</a:t>
            </a:r>
            <a:r>
              <a:rPr kumimoji="1"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kumimoji="1" lang="zh-CN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時間短</a:t>
            </a:r>
            <a:endParaRPr kumimoji="1" lang="zh-TW" altLang="en-US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形圖 7">
            <a:extLst>
              <a:ext uri="{FF2B5EF4-FFF2-40B4-BE49-F238E27FC236}">
                <a16:creationId xmlns:a16="http://schemas.microsoft.com/office/drawing/2014/main" id="{030C5575-A00F-5741-A956-8DDD3BC91112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15675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05D257-833C-8D47-B17B-F1F51DA89A74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250960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A06E1-9050-C345-B42B-D409EF4C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7"/>
            <a:ext cx="9829800" cy="1325563"/>
          </a:xfrm>
        </p:spPr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如何將流量轉成利益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8E9594-424B-884C-A0B0-F8734CD1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7472"/>
            <a:ext cx="5228757" cy="4351338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如果同意「最後一哩」的說法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劣勢：停留時間短暫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優勢：</a:t>
            </a:r>
            <a:r>
              <a:rPr kumimoji="1" lang="zh-CN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「消費」為既定事項</a:t>
            </a:r>
            <a:endParaRPr kumimoji="1" lang="en-US" altLang="zh-TW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能夠下針對性的廣告：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銀行推出新卡時，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能針對他行的某卡打廣告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（如：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OO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卡現金回饋</a:t>
            </a:r>
            <a:r>
              <a:rPr kumimoji="1"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5%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相似服務提供商，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能推銷自家服務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（如：今晚八點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8%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回饋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8FB9A67F-AEB1-B840-AAA9-8545A77F5005}"/>
              </a:ext>
            </a:extLst>
          </p:cNvPr>
          <p:cNvSpPr/>
          <p:nvPr/>
        </p:nvSpPr>
        <p:spPr>
          <a:xfrm>
            <a:off x="6451704" y="2739488"/>
            <a:ext cx="1439055" cy="144223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D6D922F-7776-C648-BC72-311C592AEE5E}"/>
              </a:ext>
            </a:extLst>
          </p:cNvPr>
          <p:cNvSpPr/>
          <p:nvPr/>
        </p:nvSpPr>
        <p:spPr>
          <a:xfrm>
            <a:off x="9342620" y="1717472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Shopback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 </a:t>
            </a:r>
            <a:r>
              <a:rPr kumimoji="1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D566FBA-B85B-4B48-A084-0577C750CB7A}"/>
              </a:ext>
            </a:extLst>
          </p:cNvPr>
          <p:cNvSpPr/>
          <p:nvPr/>
        </p:nvSpPr>
        <p:spPr>
          <a:xfrm>
            <a:off x="9342621" y="2896091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比價網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其他網購網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55C50BC-DC65-1245-8184-627A2E79C41D}"/>
              </a:ext>
            </a:extLst>
          </p:cNvPr>
          <p:cNvSpPr/>
          <p:nvPr/>
        </p:nvSpPr>
        <p:spPr>
          <a:xfrm>
            <a:off x="9342619" y="4124303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信用卡聯名卡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行動支付</a:t>
            </a:r>
          </a:p>
        </p:txBody>
      </p: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84CCFD58-E305-5246-BC71-60C27AB83F43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7890759" y="2281985"/>
            <a:ext cx="1451861" cy="11786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3B25CD99-31A8-464F-83EF-060B2756EBF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7890759" y="3460604"/>
            <a:ext cx="1451860" cy="1228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0EAFCCA-94DD-5E49-B4BA-FDA950E330E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7890759" y="3460604"/>
            <a:ext cx="1451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7" name="圓形圖 26">
            <a:extLst>
              <a:ext uri="{FF2B5EF4-FFF2-40B4-BE49-F238E27FC236}">
                <a16:creationId xmlns:a16="http://schemas.microsoft.com/office/drawing/2014/main" id="{EC9CF31B-176D-6144-9197-EA8B13A17C33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6693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F963BA-0D57-F84D-AC60-571829025C4B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412609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59245-68E5-464C-A977-67BD3F16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如何將流量轉成利益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EAF72-61BE-0F48-A387-8143F02D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5625"/>
            <a:ext cx="4902094" cy="4351338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消費已成既定事實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廣告投放精準度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提供使用者黏著度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相關產業廣告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買機票出國，後續的服務商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網購消費，返利網等服務商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4B1A479E-3C18-5E4B-A978-B0D754BACD00}"/>
              </a:ext>
            </a:extLst>
          </p:cNvPr>
          <p:cNvSpPr/>
          <p:nvPr/>
        </p:nvSpPr>
        <p:spPr>
          <a:xfrm>
            <a:off x="6438900" y="2736965"/>
            <a:ext cx="1439055" cy="144223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機票</a:t>
            </a:r>
            <a:endParaRPr kumimoji="1" lang="zh-TW" altLang="en-US" sz="4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76F1FFF-D01B-9143-B729-61EC619D80E2}"/>
              </a:ext>
            </a:extLst>
          </p:cNvPr>
          <p:cNvSpPr/>
          <p:nvPr/>
        </p:nvSpPr>
        <p:spPr>
          <a:xfrm>
            <a:off x="9329816" y="1051250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不便險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意外險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586ECEE-D6E8-EE42-98CD-6973FA56B71F}"/>
              </a:ext>
            </a:extLst>
          </p:cNvPr>
          <p:cNvSpPr/>
          <p:nvPr/>
        </p:nvSpPr>
        <p:spPr>
          <a:xfrm>
            <a:off x="9329817" y="2229869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旅行社廣告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旅行票券廣告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F69B9E7-2FF9-614F-AA87-21C0D0923D1A}"/>
              </a:ext>
            </a:extLst>
          </p:cNvPr>
          <p:cNvSpPr/>
          <p:nvPr/>
        </p:nvSpPr>
        <p:spPr>
          <a:xfrm>
            <a:off x="9329815" y="3458081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換匯優惠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信用卡推薦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6CCA116B-74A1-1B4C-A2A7-8C8682A24D3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877955" y="1615763"/>
            <a:ext cx="1451861" cy="1842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BED7CFFB-37D8-194E-86F8-E72E2DB9CA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877955" y="3458081"/>
            <a:ext cx="1451860" cy="564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F464170-C42F-A547-AD6E-2CF692DEFBF9}"/>
              </a:ext>
            </a:extLst>
          </p:cNvPr>
          <p:cNvSpPr/>
          <p:nvPr/>
        </p:nvSpPr>
        <p:spPr>
          <a:xfrm>
            <a:off x="9342621" y="4681272"/>
            <a:ext cx="2011179" cy="11290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機場接送</a:t>
            </a:r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78F138F9-31F1-0940-9C06-8A7C485F942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7877955" y="2794382"/>
            <a:ext cx="1451862" cy="663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730EB3B8-051C-8A4A-BAE5-8F5215046BB7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7877955" y="3458081"/>
            <a:ext cx="1464666" cy="1787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3" name="圓形圖 22">
            <a:extLst>
              <a:ext uri="{FF2B5EF4-FFF2-40B4-BE49-F238E27FC236}">
                <a16:creationId xmlns:a16="http://schemas.microsoft.com/office/drawing/2014/main" id="{F4EBE23E-6B79-E44D-9F00-A25BCD48D903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2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8397F9-D09F-014C-972A-9D3F7B10FBAD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40189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67237-5EEE-4646-9336-F9D7A6BA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5CF31D-C387-4F44-9300-C26740426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5625"/>
            <a:ext cx="10318230" cy="4351338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未來以「網購服務」為盈利收入來源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現階段以「實體消費」吸引群眾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快速增加使用者人數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蒐集千筆以上資訊，分析使用者會在哪裡使用「搜尋商家」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替代掉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Places API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，以文字搜尋跟資料庫做比對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B03B1BBF-D27B-2F40-B426-8C6C5CA84244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12316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23F96C-F59C-954B-AD47-A87997F74212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222801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E3AC6-B529-2041-9D60-64FA5FE3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D7465C-732D-4346-8123-87D8546A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形圖 5">
            <a:extLst>
              <a:ext uri="{FF2B5EF4-FFF2-40B4-BE49-F238E27FC236}">
                <a16:creationId xmlns:a16="http://schemas.microsoft.com/office/drawing/2014/main" id="{F64FB659-C508-F54E-8846-6371AB7E6441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51773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38ADF6-9A39-A345-8CDC-E90D12538C85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7848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1590B-569F-B94B-A57B-2B2303F7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C770CBBE-1646-4D42-9303-6048AFC9B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8"/>
          <a:stretch/>
        </p:blipFill>
        <p:spPr>
          <a:xfrm>
            <a:off x="6593836" y="613247"/>
            <a:ext cx="4081446" cy="5631505"/>
          </a:xfrm>
          <a:prstGeom prst="rect">
            <a:avLst/>
          </a:prstGeom>
        </p:spPr>
      </p:pic>
      <p:sp>
        <p:nvSpPr>
          <p:cNvPr id="4" name="圓形圖 3">
            <a:extLst>
              <a:ext uri="{FF2B5EF4-FFF2-40B4-BE49-F238E27FC236}">
                <a16:creationId xmlns:a16="http://schemas.microsoft.com/office/drawing/2014/main" id="{53B6EDF7-1A2D-AD43-9925-BF7342D7B27C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87066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D35F7E-72C3-3949-B144-6E563E27ADAA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0458FE5E-A696-D44D-A939-634C1C99B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894025"/>
              </p:ext>
            </p:extLst>
          </p:nvPr>
        </p:nvGraphicFramePr>
        <p:xfrm>
          <a:off x="1524000" y="2553672"/>
          <a:ext cx="2819400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7A3FAC01-D292-0940-B3E0-66F742D80536}"/>
              </a:ext>
            </a:extLst>
          </p:cNvPr>
          <p:cNvSpPr/>
          <p:nvPr/>
        </p:nvSpPr>
        <p:spPr>
          <a:xfrm>
            <a:off x="4351812" y="2753697"/>
            <a:ext cx="957262" cy="852488"/>
          </a:xfrm>
          <a:prstGeom prst="borderCallout1">
            <a:avLst>
              <a:gd name="adj1" fmla="val 18750"/>
              <a:gd name="adj2" fmla="val -8333"/>
              <a:gd name="adj3" fmla="val 95740"/>
              <a:gd name="adj4" fmla="val -8907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30%</a:t>
            </a: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2100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直線圖說文字 1 10">
            <a:extLst>
              <a:ext uri="{FF2B5EF4-FFF2-40B4-BE49-F238E27FC236}">
                <a16:creationId xmlns:a16="http://schemas.microsoft.com/office/drawing/2014/main" id="{1861DDA2-17BB-3748-8F5E-1F26AF5C6E30}"/>
              </a:ext>
            </a:extLst>
          </p:cNvPr>
          <p:cNvSpPr/>
          <p:nvPr/>
        </p:nvSpPr>
        <p:spPr>
          <a:xfrm>
            <a:off x="4351812" y="4703941"/>
            <a:ext cx="957262" cy="852488"/>
          </a:xfrm>
          <a:prstGeom prst="borderCallout1">
            <a:avLst>
              <a:gd name="adj1" fmla="val 18750"/>
              <a:gd name="adj2" fmla="val -8333"/>
              <a:gd name="adj3" fmla="val -23254"/>
              <a:gd name="adj4" fmla="val -102512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4900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77110F-3AD0-B840-A6AD-2201B02F79CB}"/>
              </a:ext>
            </a:extLst>
          </p:cNvPr>
          <p:cNvSpPr txBox="1"/>
          <p:nvPr/>
        </p:nvSpPr>
        <p:spPr>
          <a:xfrm>
            <a:off x="1692110" y="1912432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7000+</a:t>
            </a:r>
            <a:r>
              <a:rPr kumimoji="1" lang="zh-CN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人次觀看</a:t>
            </a:r>
            <a:endParaRPr kumimoji="1"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496669FF-E3F4-2649-B7E2-F6ECDE191000}"/>
              </a:ext>
            </a:extLst>
          </p:cNvPr>
          <p:cNvSpPr/>
          <p:nvPr/>
        </p:nvSpPr>
        <p:spPr>
          <a:xfrm>
            <a:off x="6129339" y="561292"/>
            <a:ext cx="1843087" cy="93323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6080B5-8315-9B4E-95AF-5BBB31955502}"/>
              </a:ext>
            </a:extLst>
          </p:cNvPr>
          <p:cNvSpPr txBox="1"/>
          <p:nvPr/>
        </p:nvSpPr>
        <p:spPr>
          <a:xfrm>
            <a:off x="8086725" y="365125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實際下載人數不到</a:t>
            </a:r>
            <a:r>
              <a:rPr kumimoji="1" lang="en-US" altLang="zh-CN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1%</a:t>
            </a:r>
            <a:endParaRPr kumimoji="1" lang="zh-TW" altLang="en-US" sz="2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"/>
        </p:bldSub>
      </p:bldGraphic>
      <p:bldP spid="9" grpId="0" animBg="1"/>
      <p:bldP spid="11" grpId="0" animBg="1"/>
      <p:bldP spid="13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8B073-CDC7-4846-B902-6C35F83E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AC003533-750C-D141-91D1-67465A7E3AFA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31613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5101D9-C69D-FD46-B05B-4ADBA34EEE71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sp>
        <p:nvSpPr>
          <p:cNvPr id="41" name="手繪多邊形 40">
            <a:extLst>
              <a:ext uri="{FF2B5EF4-FFF2-40B4-BE49-F238E27FC236}">
                <a16:creationId xmlns:a16="http://schemas.microsoft.com/office/drawing/2014/main" id="{3DA1AB34-3DF8-7E45-9F73-7604555A6A77}"/>
              </a:ext>
            </a:extLst>
          </p:cNvPr>
          <p:cNvSpPr/>
          <p:nvPr/>
        </p:nvSpPr>
        <p:spPr>
          <a:xfrm>
            <a:off x="2119423" y="2650842"/>
            <a:ext cx="1971304" cy="985652"/>
          </a:xfrm>
          <a:custGeom>
            <a:avLst/>
            <a:gdLst>
              <a:gd name="connsiteX0" fmla="*/ 0 w 1971304"/>
              <a:gd name="connsiteY0" fmla="*/ 0 h 985652"/>
              <a:gd name="connsiteX1" fmla="*/ 1971304 w 1971304"/>
              <a:gd name="connsiteY1" fmla="*/ 0 h 985652"/>
              <a:gd name="connsiteX2" fmla="*/ 985652 w 1971304"/>
              <a:gd name="connsiteY2" fmla="*/ 985652 h 985652"/>
              <a:gd name="connsiteX3" fmla="*/ 0 w 1971304"/>
              <a:gd name="connsiteY3" fmla="*/ 0 h 985652"/>
              <a:gd name="connsiteX0" fmla="*/ 1971304 w 2062744"/>
              <a:gd name="connsiteY0" fmla="*/ 0 h 985652"/>
              <a:gd name="connsiteX1" fmla="*/ 985652 w 2062744"/>
              <a:gd name="connsiteY1" fmla="*/ 985652 h 985652"/>
              <a:gd name="connsiteX2" fmla="*/ 0 w 2062744"/>
              <a:gd name="connsiteY2" fmla="*/ 0 h 985652"/>
              <a:gd name="connsiteX3" fmla="*/ 2062744 w 2062744"/>
              <a:gd name="connsiteY3" fmla="*/ 91440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  <a:gd name="connsiteX3" fmla="*/ 274484 w 1971304"/>
              <a:gd name="connsiteY3" fmla="*/ 32883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1971304" y="0"/>
                </a:moveTo>
                <a:cubicBezTo>
                  <a:pt x="1971304" y="544361"/>
                  <a:pt x="1530013" y="985652"/>
                  <a:pt x="985652" y="985652"/>
                </a:cubicBezTo>
                <a:cubicBezTo>
                  <a:pt x="441291" y="985652"/>
                  <a:pt x="0" y="544361"/>
                  <a:pt x="0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手繪多邊形 42">
            <a:extLst>
              <a:ext uri="{FF2B5EF4-FFF2-40B4-BE49-F238E27FC236}">
                <a16:creationId xmlns:a16="http://schemas.microsoft.com/office/drawing/2014/main" id="{0840A9CE-25DF-064F-B78A-C2BA3EC3967A}"/>
              </a:ext>
            </a:extLst>
          </p:cNvPr>
          <p:cNvSpPr/>
          <p:nvPr/>
        </p:nvSpPr>
        <p:spPr>
          <a:xfrm>
            <a:off x="2125037" y="1689904"/>
            <a:ext cx="1971304" cy="985652"/>
          </a:xfrm>
          <a:custGeom>
            <a:avLst/>
            <a:gdLst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985652 w 1971304"/>
              <a:gd name="connsiteY0" fmla="*/ 0 h 988043"/>
              <a:gd name="connsiteX1" fmla="*/ 1971304 w 1971304"/>
              <a:gd name="connsiteY1" fmla="*/ 985652 h 988043"/>
              <a:gd name="connsiteX2" fmla="*/ 1914637 w 1971304"/>
              <a:gd name="connsiteY2" fmla="*/ 988043 h 988043"/>
              <a:gd name="connsiteX3" fmla="*/ 0 w 1971304"/>
              <a:gd name="connsiteY3" fmla="*/ 985652 h 988043"/>
              <a:gd name="connsiteX4" fmla="*/ 985652 w 1971304"/>
              <a:gd name="connsiteY4" fmla="*/ 0 h 988043"/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0 w 1971304"/>
              <a:gd name="connsiteY0" fmla="*/ 985652 h 1077092"/>
              <a:gd name="connsiteX1" fmla="*/ 985652 w 1971304"/>
              <a:gd name="connsiteY1" fmla="*/ 0 h 1077092"/>
              <a:gd name="connsiteX2" fmla="*/ 1971304 w 1971304"/>
              <a:gd name="connsiteY2" fmla="*/ 985652 h 1077092"/>
              <a:gd name="connsiteX3" fmla="*/ 91440 w 1971304"/>
              <a:gd name="connsiteY3" fmla="*/ 1077092 h 1077092"/>
              <a:gd name="connsiteX0" fmla="*/ 0 w 1981609"/>
              <a:gd name="connsiteY0" fmla="*/ 985652 h 985652"/>
              <a:gd name="connsiteX1" fmla="*/ 985652 w 1981609"/>
              <a:gd name="connsiteY1" fmla="*/ 0 h 985652"/>
              <a:gd name="connsiteX2" fmla="*/ 1971304 w 1981609"/>
              <a:gd name="connsiteY2" fmla="*/ 985652 h 985652"/>
              <a:gd name="connsiteX3" fmla="*/ 1981609 w 1981609"/>
              <a:gd name="connsiteY3" fmla="*/ 972764 h 985652"/>
              <a:gd name="connsiteX0" fmla="*/ 0 w 1971304"/>
              <a:gd name="connsiteY0" fmla="*/ 985652 h 1156872"/>
              <a:gd name="connsiteX1" fmla="*/ 985652 w 1971304"/>
              <a:gd name="connsiteY1" fmla="*/ 0 h 1156872"/>
              <a:gd name="connsiteX2" fmla="*/ 1971304 w 1971304"/>
              <a:gd name="connsiteY2" fmla="*/ 985652 h 1156872"/>
              <a:gd name="connsiteX3" fmla="*/ 1723859 w 1971304"/>
              <a:gd name="connsiteY3" fmla="*/ 1156872 h 1156872"/>
              <a:gd name="connsiteX0" fmla="*/ 0 w 1971304"/>
              <a:gd name="connsiteY0" fmla="*/ 985652 h 985652"/>
              <a:gd name="connsiteX1" fmla="*/ 985652 w 1971304"/>
              <a:gd name="connsiteY1" fmla="*/ 0 h 985652"/>
              <a:gd name="connsiteX2" fmla="*/ 1971304 w 1971304"/>
              <a:gd name="connsiteY2" fmla="*/ 985652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0" y="985652"/>
                </a:moveTo>
                <a:cubicBezTo>
                  <a:pt x="0" y="441291"/>
                  <a:pt x="441291" y="0"/>
                  <a:pt x="985652" y="0"/>
                </a:cubicBezTo>
                <a:cubicBezTo>
                  <a:pt x="1530013" y="0"/>
                  <a:pt x="1971304" y="441291"/>
                  <a:pt x="1971304" y="985652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AC3A72A-AF12-7548-A258-CE7E621F4F59}"/>
              </a:ext>
            </a:extLst>
          </p:cNvPr>
          <p:cNvSpPr txBox="1"/>
          <p:nvPr/>
        </p:nvSpPr>
        <p:spPr>
          <a:xfrm>
            <a:off x="2551077" y="23494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錯誤一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CF24B7-63BF-C44A-B137-E2FA8557D1D8}"/>
              </a:ext>
            </a:extLst>
          </p:cNvPr>
          <p:cNvSpPr txBox="1"/>
          <p:nvPr/>
        </p:nvSpPr>
        <p:spPr>
          <a:xfrm>
            <a:off x="2766521" y="2976901"/>
            <a:ext cx="67710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目標客群錯誤</a:t>
            </a:r>
          </a:p>
        </p:txBody>
      </p:sp>
      <p:sp>
        <p:nvSpPr>
          <p:cNvPr id="51" name="手繪多邊形 50">
            <a:extLst>
              <a:ext uri="{FF2B5EF4-FFF2-40B4-BE49-F238E27FC236}">
                <a16:creationId xmlns:a16="http://schemas.microsoft.com/office/drawing/2014/main" id="{05975D15-D08B-0049-92DB-C69BE29AAAE9}"/>
              </a:ext>
            </a:extLst>
          </p:cNvPr>
          <p:cNvSpPr/>
          <p:nvPr/>
        </p:nvSpPr>
        <p:spPr>
          <a:xfrm>
            <a:off x="5491629" y="2651628"/>
            <a:ext cx="1971304" cy="985652"/>
          </a:xfrm>
          <a:custGeom>
            <a:avLst/>
            <a:gdLst>
              <a:gd name="connsiteX0" fmla="*/ 0 w 1971304"/>
              <a:gd name="connsiteY0" fmla="*/ 0 h 985652"/>
              <a:gd name="connsiteX1" fmla="*/ 1971304 w 1971304"/>
              <a:gd name="connsiteY1" fmla="*/ 0 h 985652"/>
              <a:gd name="connsiteX2" fmla="*/ 985652 w 1971304"/>
              <a:gd name="connsiteY2" fmla="*/ 985652 h 985652"/>
              <a:gd name="connsiteX3" fmla="*/ 0 w 1971304"/>
              <a:gd name="connsiteY3" fmla="*/ 0 h 985652"/>
              <a:gd name="connsiteX0" fmla="*/ 1971304 w 2062744"/>
              <a:gd name="connsiteY0" fmla="*/ 0 h 985652"/>
              <a:gd name="connsiteX1" fmla="*/ 985652 w 2062744"/>
              <a:gd name="connsiteY1" fmla="*/ 985652 h 985652"/>
              <a:gd name="connsiteX2" fmla="*/ 0 w 2062744"/>
              <a:gd name="connsiteY2" fmla="*/ 0 h 985652"/>
              <a:gd name="connsiteX3" fmla="*/ 2062744 w 2062744"/>
              <a:gd name="connsiteY3" fmla="*/ 91440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  <a:gd name="connsiteX3" fmla="*/ 274484 w 1971304"/>
              <a:gd name="connsiteY3" fmla="*/ 32883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1971304" y="0"/>
                </a:moveTo>
                <a:cubicBezTo>
                  <a:pt x="1971304" y="544361"/>
                  <a:pt x="1530013" y="985652"/>
                  <a:pt x="985652" y="985652"/>
                </a:cubicBezTo>
                <a:cubicBezTo>
                  <a:pt x="441291" y="985652"/>
                  <a:pt x="0" y="544361"/>
                  <a:pt x="0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手繪多邊形 51">
            <a:extLst>
              <a:ext uri="{FF2B5EF4-FFF2-40B4-BE49-F238E27FC236}">
                <a16:creationId xmlns:a16="http://schemas.microsoft.com/office/drawing/2014/main" id="{A2DAA2C3-F965-614F-AA0B-FD38CCD17D4B}"/>
              </a:ext>
            </a:extLst>
          </p:cNvPr>
          <p:cNvSpPr/>
          <p:nvPr/>
        </p:nvSpPr>
        <p:spPr>
          <a:xfrm>
            <a:off x="5497243" y="1690690"/>
            <a:ext cx="1971304" cy="985652"/>
          </a:xfrm>
          <a:custGeom>
            <a:avLst/>
            <a:gdLst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985652 w 1971304"/>
              <a:gd name="connsiteY0" fmla="*/ 0 h 988043"/>
              <a:gd name="connsiteX1" fmla="*/ 1971304 w 1971304"/>
              <a:gd name="connsiteY1" fmla="*/ 985652 h 988043"/>
              <a:gd name="connsiteX2" fmla="*/ 1914637 w 1971304"/>
              <a:gd name="connsiteY2" fmla="*/ 988043 h 988043"/>
              <a:gd name="connsiteX3" fmla="*/ 0 w 1971304"/>
              <a:gd name="connsiteY3" fmla="*/ 985652 h 988043"/>
              <a:gd name="connsiteX4" fmla="*/ 985652 w 1971304"/>
              <a:gd name="connsiteY4" fmla="*/ 0 h 988043"/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0 w 1971304"/>
              <a:gd name="connsiteY0" fmla="*/ 985652 h 1077092"/>
              <a:gd name="connsiteX1" fmla="*/ 985652 w 1971304"/>
              <a:gd name="connsiteY1" fmla="*/ 0 h 1077092"/>
              <a:gd name="connsiteX2" fmla="*/ 1971304 w 1971304"/>
              <a:gd name="connsiteY2" fmla="*/ 985652 h 1077092"/>
              <a:gd name="connsiteX3" fmla="*/ 91440 w 1971304"/>
              <a:gd name="connsiteY3" fmla="*/ 1077092 h 1077092"/>
              <a:gd name="connsiteX0" fmla="*/ 0 w 1981609"/>
              <a:gd name="connsiteY0" fmla="*/ 985652 h 985652"/>
              <a:gd name="connsiteX1" fmla="*/ 985652 w 1981609"/>
              <a:gd name="connsiteY1" fmla="*/ 0 h 985652"/>
              <a:gd name="connsiteX2" fmla="*/ 1971304 w 1981609"/>
              <a:gd name="connsiteY2" fmla="*/ 985652 h 985652"/>
              <a:gd name="connsiteX3" fmla="*/ 1981609 w 1981609"/>
              <a:gd name="connsiteY3" fmla="*/ 972764 h 985652"/>
              <a:gd name="connsiteX0" fmla="*/ 0 w 1971304"/>
              <a:gd name="connsiteY0" fmla="*/ 985652 h 1156872"/>
              <a:gd name="connsiteX1" fmla="*/ 985652 w 1971304"/>
              <a:gd name="connsiteY1" fmla="*/ 0 h 1156872"/>
              <a:gd name="connsiteX2" fmla="*/ 1971304 w 1971304"/>
              <a:gd name="connsiteY2" fmla="*/ 985652 h 1156872"/>
              <a:gd name="connsiteX3" fmla="*/ 1723859 w 1971304"/>
              <a:gd name="connsiteY3" fmla="*/ 1156872 h 1156872"/>
              <a:gd name="connsiteX0" fmla="*/ 0 w 1971304"/>
              <a:gd name="connsiteY0" fmla="*/ 985652 h 985652"/>
              <a:gd name="connsiteX1" fmla="*/ 985652 w 1971304"/>
              <a:gd name="connsiteY1" fmla="*/ 0 h 985652"/>
              <a:gd name="connsiteX2" fmla="*/ 1971304 w 1971304"/>
              <a:gd name="connsiteY2" fmla="*/ 985652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0" y="985652"/>
                </a:moveTo>
                <a:cubicBezTo>
                  <a:pt x="0" y="441291"/>
                  <a:pt x="441291" y="0"/>
                  <a:pt x="985652" y="0"/>
                </a:cubicBezTo>
                <a:cubicBezTo>
                  <a:pt x="1530013" y="0"/>
                  <a:pt x="1971304" y="441291"/>
                  <a:pt x="1971304" y="985652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78D8B1A-3910-DA45-957E-646719826DA9}"/>
              </a:ext>
            </a:extLst>
          </p:cNvPr>
          <p:cNvSpPr txBox="1"/>
          <p:nvPr/>
        </p:nvSpPr>
        <p:spPr>
          <a:xfrm>
            <a:off x="5923283" y="23502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錯誤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</a:t>
            </a:r>
            <a:endParaRPr kumimoji="1" lang="en-US" altLang="zh-TW" sz="2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63AA9A0-E345-C246-B0F7-8B9F9DAB476D}"/>
              </a:ext>
            </a:extLst>
          </p:cNvPr>
          <p:cNvSpPr txBox="1"/>
          <p:nvPr/>
        </p:nvSpPr>
        <p:spPr>
          <a:xfrm>
            <a:off x="6138727" y="2977687"/>
            <a:ext cx="677108" cy="2964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網購使用人數少</a:t>
            </a:r>
          </a:p>
        </p:txBody>
      </p:sp>
      <p:sp>
        <p:nvSpPr>
          <p:cNvPr id="55" name="手繪多邊形 54">
            <a:extLst>
              <a:ext uri="{FF2B5EF4-FFF2-40B4-BE49-F238E27FC236}">
                <a16:creationId xmlns:a16="http://schemas.microsoft.com/office/drawing/2014/main" id="{89DC6F56-0FA3-7647-BFED-92B77667B2FD}"/>
              </a:ext>
            </a:extLst>
          </p:cNvPr>
          <p:cNvSpPr/>
          <p:nvPr/>
        </p:nvSpPr>
        <p:spPr>
          <a:xfrm>
            <a:off x="8866633" y="2650842"/>
            <a:ext cx="1971304" cy="985652"/>
          </a:xfrm>
          <a:custGeom>
            <a:avLst/>
            <a:gdLst>
              <a:gd name="connsiteX0" fmla="*/ 0 w 1971304"/>
              <a:gd name="connsiteY0" fmla="*/ 0 h 985652"/>
              <a:gd name="connsiteX1" fmla="*/ 1971304 w 1971304"/>
              <a:gd name="connsiteY1" fmla="*/ 0 h 985652"/>
              <a:gd name="connsiteX2" fmla="*/ 985652 w 1971304"/>
              <a:gd name="connsiteY2" fmla="*/ 985652 h 985652"/>
              <a:gd name="connsiteX3" fmla="*/ 0 w 1971304"/>
              <a:gd name="connsiteY3" fmla="*/ 0 h 985652"/>
              <a:gd name="connsiteX0" fmla="*/ 1971304 w 2062744"/>
              <a:gd name="connsiteY0" fmla="*/ 0 h 985652"/>
              <a:gd name="connsiteX1" fmla="*/ 985652 w 2062744"/>
              <a:gd name="connsiteY1" fmla="*/ 985652 h 985652"/>
              <a:gd name="connsiteX2" fmla="*/ 0 w 2062744"/>
              <a:gd name="connsiteY2" fmla="*/ 0 h 985652"/>
              <a:gd name="connsiteX3" fmla="*/ 2062744 w 2062744"/>
              <a:gd name="connsiteY3" fmla="*/ 91440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  <a:gd name="connsiteX3" fmla="*/ 274484 w 1971304"/>
              <a:gd name="connsiteY3" fmla="*/ 32883 h 985652"/>
              <a:gd name="connsiteX0" fmla="*/ 1971304 w 1971304"/>
              <a:gd name="connsiteY0" fmla="*/ 0 h 985652"/>
              <a:gd name="connsiteX1" fmla="*/ 985652 w 1971304"/>
              <a:gd name="connsiteY1" fmla="*/ 985652 h 985652"/>
              <a:gd name="connsiteX2" fmla="*/ 0 w 1971304"/>
              <a:gd name="connsiteY2" fmla="*/ 0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1971304" y="0"/>
                </a:moveTo>
                <a:cubicBezTo>
                  <a:pt x="1971304" y="544361"/>
                  <a:pt x="1530013" y="985652"/>
                  <a:pt x="985652" y="985652"/>
                </a:cubicBezTo>
                <a:cubicBezTo>
                  <a:pt x="441291" y="985652"/>
                  <a:pt x="0" y="544361"/>
                  <a:pt x="0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手繪多邊形 55">
            <a:extLst>
              <a:ext uri="{FF2B5EF4-FFF2-40B4-BE49-F238E27FC236}">
                <a16:creationId xmlns:a16="http://schemas.microsoft.com/office/drawing/2014/main" id="{470A4CBB-3D01-2848-A1B2-B318A62DEC67}"/>
              </a:ext>
            </a:extLst>
          </p:cNvPr>
          <p:cNvSpPr/>
          <p:nvPr/>
        </p:nvSpPr>
        <p:spPr>
          <a:xfrm>
            <a:off x="8872247" y="1689904"/>
            <a:ext cx="1971304" cy="985652"/>
          </a:xfrm>
          <a:custGeom>
            <a:avLst/>
            <a:gdLst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985652 w 1971304"/>
              <a:gd name="connsiteY0" fmla="*/ 0 h 988043"/>
              <a:gd name="connsiteX1" fmla="*/ 1971304 w 1971304"/>
              <a:gd name="connsiteY1" fmla="*/ 985652 h 988043"/>
              <a:gd name="connsiteX2" fmla="*/ 1914637 w 1971304"/>
              <a:gd name="connsiteY2" fmla="*/ 988043 h 988043"/>
              <a:gd name="connsiteX3" fmla="*/ 0 w 1971304"/>
              <a:gd name="connsiteY3" fmla="*/ 985652 h 988043"/>
              <a:gd name="connsiteX4" fmla="*/ 985652 w 1971304"/>
              <a:gd name="connsiteY4" fmla="*/ 0 h 988043"/>
              <a:gd name="connsiteX0" fmla="*/ 985652 w 1971304"/>
              <a:gd name="connsiteY0" fmla="*/ 0 h 985652"/>
              <a:gd name="connsiteX1" fmla="*/ 1971304 w 1971304"/>
              <a:gd name="connsiteY1" fmla="*/ 985652 h 985652"/>
              <a:gd name="connsiteX2" fmla="*/ 0 w 1971304"/>
              <a:gd name="connsiteY2" fmla="*/ 985652 h 985652"/>
              <a:gd name="connsiteX3" fmla="*/ 985652 w 1971304"/>
              <a:gd name="connsiteY3" fmla="*/ 0 h 985652"/>
              <a:gd name="connsiteX0" fmla="*/ 0 w 1971304"/>
              <a:gd name="connsiteY0" fmla="*/ 985652 h 1077092"/>
              <a:gd name="connsiteX1" fmla="*/ 985652 w 1971304"/>
              <a:gd name="connsiteY1" fmla="*/ 0 h 1077092"/>
              <a:gd name="connsiteX2" fmla="*/ 1971304 w 1971304"/>
              <a:gd name="connsiteY2" fmla="*/ 985652 h 1077092"/>
              <a:gd name="connsiteX3" fmla="*/ 91440 w 1971304"/>
              <a:gd name="connsiteY3" fmla="*/ 1077092 h 1077092"/>
              <a:gd name="connsiteX0" fmla="*/ 0 w 1981609"/>
              <a:gd name="connsiteY0" fmla="*/ 985652 h 985652"/>
              <a:gd name="connsiteX1" fmla="*/ 985652 w 1981609"/>
              <a:gd name="connsiteY1" fmla="*/ 0 h 985652"/>
              <a:gd name="connsiteX2" fmla="*/ 1971304 w 1981609"/>
              <a:gd name="connsiteY2" fmla="*/ 985652 h 985652"/>
              <a:gd name="connsiteX3" fmla="*/ 1981609 w 1981609"/>
              <a:gd name="connsiteY3" fmla="*/ 972764 h 985652"/>
              <a:gd name="connsiteX0" fmla="*/ 0 w 1971304"/>
              <a:gd name="connsiteY0" fmla="*/ 985652 h 1156872"/>
              <a:gd name="connsiteX1" fmla="*/ 985652 w 1971304"/>
              <a:gd name="connsiteY1" fmla="*/ 0 h 1156872"/>
              <a:gd name="connsiteX2" fmla="*/ 1971304 w 1971304"/>
              <a:gd name="connsiteY2" fmla="*/ 985652 h 1156872"/>
              <a:gd name="connsiteX3" fmla="*/ 1723859 w 1971304"/>
              <a:gd name="connsiteY3" fmla="*/ 1156872 h 1156872"/>
              <a:gd name="connsiteX0" fmla="*/ 0 w 1971304"/>
              <a:gd name="connsiteY0" fmla="*/ 985652 h 985652"/>
              <a:gd name="connsiteX1" fmla="*/ 985652 w 1971304"/>
              <a:gd name="connsiteY1" fmla="*/ 0 h 985652"/>
              <a:gd name="connsiteX2" fmla="*/ 1971304 w 1971304"/>
              <a:gd name="connsiteY2" fmla="*/ 985652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304" h="985652">
                <a:moveTo>
                  <a:pt x="0" y="985652"/>
                </a:moveTo>
                <a:cubicBezTo>
                  <a:pt x="0" y="441291"/>
                  <a:pt x="441291" y="0"/>
                  <a:pt x="985652" y="0"/>
                </a:cubicBezTo>
                <a:cubicBezTo>
                  <a:pt x="1530013" y="0"/>
                  <a:pt x="1971304" y="441291"/>
                  <a:pt x="1971304" y="985652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EC67C8D-288C-0C42-8CA8-A62AC401E07A}"/>
              </a:ext>
            </a:extLst>
          </p:cNvPr>
          <p:cNvSpPr txBox="1"/>
          <p:nvPr/>
        </p:nvSpPr>
        <p:spPr>
          <a:xfrm>
            <a:off x="9298287" y="23494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錯誤三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3F80549-CBCE-1748-9832-86526567E699}"/>
              </a:ext>
            </a:extLst>
          </p:cNvPr>
          <p:cNvSpPr txBox="1"/>
          <p:nvPr/>
        </p:nvSpPr>
        <p:spPr>
          <a:xfrm>
            <a:off x="9513731" y="2976901"/>
            <a:ext cx="677108" cy="2964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殺手鐧客群太小</a:t>
            </a:r>
          </a:p>
        </p:txBody>
      </p:sp>
    </p:spTree>
    <p:extLst>
      <p:ext uri="{BB962C8B-B14F-4D97-AF65-F5344CB8AC3E}">
        <p14:creationId xmlns:p14="http://schemas.microsoft.com/office/powerpoint/2010/main" val="42778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00078 0.39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00078 0.3905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51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078 0.3905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5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/>
      <p:bldP spid="51" grpId="0" animBg="1"/>
      <p:bldP spid="54" grpId="0"/>
      <p:bldP spid="55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ABA7-0394-524B-A25B-51910005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殺手鐧應用客群太小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38CDB-576B-0947-8F85-9C379325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新手：持卡張數少，無法受惠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老手：持卡張數多，但是自己就很清楚優惠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卡神：持卡百張以上，</a:t>
            </a:r>
            <a:r>
              <a:rPr kumimoji="1" lang="zh-TW" altLang="en-US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不過他們靠業配就飽了</a:t>
            </a:r>
            <a:endParaRPr kumimoji="1" lang="en-US" altLang="zh-TW" strike="sngStrike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匯率、信用卡活動通知、出帳日通知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64E2E735-4740-214F-9ABE-0CE63C5AA9CD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371738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BAD2E0-F6F6-254A-81D9-74790DACEA36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8A802-0309-054D-A4B6-9DF5F0E5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0" y="1124744"/>
            <a:ext cx="3238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ABA7-0394-524B-A25B-51910005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使用者回饋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38CDB-576B-0947-8F85-9C379325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9" y="1690690"/>
            <a:ext cx="5981205" cy="5167310"/>
          </a:xfrm>
        </p:spPr>
        <p:txBody>
          <a:bodyPr>
            <a:normAutofit fontScale="70000" lnSpcReduction="2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從信用卡數據到店家優惠，並且擁有一些大數據的分析及統計，能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確實的掌握每個人的消費習慣及店家資訊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，這正是數位金融化的開端。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但你們必須克服的第一個問題是，大眾對於輸入卡號前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碼做紀錄會不會有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安全上的疑慮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，畢竟個資外露的問題目前在台灣算嚴重，所以不少民眾對這方面的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會卻步。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第二個是信用卡種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市場定位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，我覺得你們需要開發的信用卡會偏向小白或小資族的卡種會比較好，例如花旗的享樂卡、航空聯名卡等，因爲能持有世界卡、無限卡或白金卡、鑽卡等的人，基本上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不太會在意多那</a:t>
            </a:r>
            <a:r>
              <a:rPr kumimoji="1"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1-2%</a:t>
            </a:r>
            <a:r>
              <a:rPr kumimoji="1"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的折扣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，所以我覺得你們在通路及市場定位上需要再分析一下。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但我不得不說這是一個非常好的數位金融概念，雖然有進步的空間，但是你們有這初步的理念及成果是很值得被稱讚的，希望你們能精進這款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將來一定會在市場上佔有一席之地的 </a:t>
            </a: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64E2E735-4740-214F-9ABE-0CE63C5AA9CD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427937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BAD2E0-F6F6-254A-81D9-74790DACEA36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sp>
        <p:nvSpPr>
          <p:cNvPr id="6" name="直線圖說文字 1 5">
            <a:extLst>
              <a:ext uri="{FF2B5EF4-FFF2-40B4-BE49-F238E27FC236}">
                <a16:creationId xmlns:a16="http://schemas.microsoft.com/office/drawing/2014/main" id="{0DB689D5-6384-7E40-A732-AE14C4F3CB49}"/>
              </a:ext>
            </a:extLst>
          </p:cNvPr>
          <p:cNvSpPr/>
          <p:nvPr/>
        </p:nvSpPr>
        <p:spPr>
          <a:xfrm>
            <a:off x="8954292" y="1264920"/>
            <a:ext cx="2636520" cy="1143000"/>
          </a:xfrm>
          <a:prstGeom prst="borderCallout1">
            <a:avLst>
              <a:gd name="adj1" fmla="val 18750"/>
              <a:gd name="adj2" fmla="val -8333"/>
              <a:gd name="adj3" fmla="val 88103"/>
              <a:gd name="adj4" fmla="val -5798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論收益方式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直線圖說文字 1 6">
            <a:extLst>
              <a:ext uri="{FF2B5EF4-FFF2-40B4-BE49-F238E27FC236}">
                <a16:creationId xmlns:a16="http://schemas.microsoft.com/office/drawing/2014/main" id="{89745C82-408E-5A47-978B-C31A77E070DE}"/>
              </a:ext>
            </a:extLst>
          </p:cNvPr>
          <p:cNvSpPr/>
          <p:nvPr/>
        </p:nvSpPr>
        <p:spPr>
          <a:xfrm>
            <a:off x="8954292" y="2559845"/>
            <a:ext cx="2636520" cy="1143000"/>
          </a:xfrm>
          <a:prstGeom prst="borderCallout1">
            <a:avLst>
              <a:gd name="adj1" fmla="val 18750"/>
              <a:gd name="adj2" fmla="val -8333"/>
              <a:gd name="adj3" fmla="val 88103"/>
              <a:gd name="adj4" fmla="val -5798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論未來功能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DC4067E0-02A4-AE49-8103-5A12974576E8}"/>
              </a:ext>
            </a:extLst>
          </p:cNvPr>
          <p:cNvSpPr/>
          <p:nvPr/>
        </p:nvSpPr>
        <p:spPr>
          <a:xfrm>
            <a:off x="8954292" y="3854770"/>
            <a:ext cx="2636520" cy="1143000"/>
          </a:xfrm>
          <a:prstGeom prst="borderCallout1">
            <a:avLst>
              <a:gd name="adj1" fmla="val 18750"/>
              <a:gd name="adj2" fmla="val -8333"/>
              <a:gd name="adj3" fmla="val 88103"/>
              <a:gd name="adj4" fmla="val -5798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論目標客群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78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ABA7-0394-524B-A25B-51910005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下一步行動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38CDB-576B-0947-8F85-9C379325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每天偵測使用者所在國家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使用者出國玩，則推送匯率資訊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當地時間早上推送最近幾日信用卡匯率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結合信用卡廣告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信用卡出帳日提醒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使用者手動輸入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結合記帳本，付款後使用者可以跳回介面記帳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64E2E735-4740-214F-9ABE-0CE63C5AA9CD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458507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BAD2E0-F6F6-254A-81D9-74790DACEA36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221750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EFAB1-FA48-C944-BBD7-98BB2D39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637" y="365125"/>
            <a:ext cx="9682163" cy="1325563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信用卡回饋的重要性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BC62D-1143-394D-BDAB-3A7542E8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637" y="1825626"/>
            <a:ext cx="9682163" cy="5032375"/>
          </a:xfrm>
        </p:spPr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iPad &amp;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皮套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11116</a:t>
            </a: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雙十一滿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11111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送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2222	-2222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信用卡回饋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-556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-333</a:t>
            </a: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平台回饋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-611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----------------------------------</a:t>
            </a: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成本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kumimoji="1" lang="en-US" altLang="zh-CN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7394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二手價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(4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).     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~7500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A8F8ADDB-8C81-7049-8D85-D2301202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3" y="2342367"/>
            <a:ext cx="6662736" cy="4515632"/>
          </a:xfrm>
          <a:prstGeom prst="rect">
            <a:avLst/>
          </a:prstGeom>
        </p:spPr>
      </p:pic>
      <p:sp>
        <p:nvSpPr>
          <p:cNvPr id="7" name="圓形圖 6">
            <a:extLst>
              <a:ext uri="{FF2B5EF4-FFF2-40B4-BE49-F238E27FC236}">
                <a16:creationId xmlns:a16="http://schemas.microsoft.com/office/drawing/2014/main" id="{A06F1C09-33CC-9645-833B-8C46DCF5805E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658133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9F9976-295E-5749-B93D-8627869162F5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3559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ABA7-0394-524B-A25B-51910005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下一步行動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38CDB-576B-0947-8F85-9C379325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爬蟲，記錄每家銀行／每家網購公司優惠活動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使用者可以在一個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裡面看到全部優惠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使用者可以要求程式推送通知，在活動登錄前五分鐘跳出通知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網購卡號自動填寫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儲存使用者完整的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碼卡號、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CCV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與有效日期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使用者驗證指紋（或臉部辨識）後，複製到剪貼簿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64E2E735-4740-214F-9ABE-0CE63C5AA9CD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480544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BAD2E0-F6F6-254A-81D9-74790DACEA36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240067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ABA7-0394-524B-A25B-51910005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64E2E735-4740-214F-9ABE-0CE63C5AA9CD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542498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BAD2E0-F6F6-254A-81D9-74790DACEA36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8231E117-78C3-8D44-8133-93E61E9A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10" y="2960171"/>
            <a:ext cx="3524250" cy="2857500"/>
          </a:xfrm>
          <a:prstGeom prst="rect">
            <a:avLst/>
          </a:prstGeom>
        </p:spPr>
      </p:pic>
      <p:sp>
        <p:nvSpPr>
          <p:cNvPr id="7" name="橢圓形圖說文字 4">
            <a:extLst>
              <a:ext uri="{FF2B5EF4-FFF2-40B4-BE49-F238E27FC236}">
                <a16:creationId xmlns:a16="http://schemas.microsoft.com/office/drawing/2014/main" id="{A8437298-6631-FE40-B7D5-19E5A67AD2F9}"/>
              </a:ext>
            </a:extLst>
          </p:cNvPr>
          <p:cNvSpPr/>
          <p:nvPr/>
        </p:nvSpPr>
        <p:spPr>
          <a:xfrm>
            <a:off x="6096000" y="1866866"/>
            <a:ext cx="3906078" cy="1391478"/>
          </a:xfrm>
          <a:prstGeom prst="wedgeEllipse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A569416-FB05-9B4E-84C8-F182A83F0504}"/>
              </a:ext>
            </a:extLst>
          </p:cNvPr>
          <p:cNvSpPr txBox="1"/>
          <p:nvPr/>
        </p:nvSpPr>
        <p:spPr>
          <a:xfrm>
            <a:off x="6559827" y="2156792"/>
            <a:ext cx="3240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Please don’t give me</a:t>
            </a:r>
          </a:p>
          <a:p>
            <a:r>
              <a:rPr lang="en-US" altLang="zh-TW" sz="2800" dirty="0"/>
              <a:t> a hard time.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79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4.44444E-6 L 0.00664 0.1095 L 0.00638 -4.44444E-6 L 0.00612 0.1095 L 0.00585 -4.44444E-6 L 0.00559 0.1095 L 0.00546 -4.44444E-6 L 0.0052 0.1095 L 0.00494 -4.44444E-6 L 0.00468 0.1095 L 0.00442 -4.44444E-6 L 0.00429 0.1095 L 0.00403 -4.44444E-6 L 0.00377 0.1095 L 0.00351 -4.44444E-6 L 0.00325 0.1095 L 0.00312 -4.44444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8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2.22222E-6 L 0.00352 0.10949 L 0.00326 2.22222E-6 L 0.003 0.10949 L 0.00274 2.22222E-6 L 0.00248 0.10949 L 0.00235 2.22222E-6 L 0.00209 0.10949 L 0.00183 2.22222E-6 L 0.00157 0.10949 L 0.00131 2.22222E-6 L 0.00118 0.10949 L 0.00091 2.22222E-6 L 0.00065 0.10949 L 0.00039 2.22222E-6 L 0.00013 0.10949 L -3.33333E-6 2.22222E-6 " pathEditMode="relative" rAng="0" ptsTypes="AAAAAAA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88791-2829-7A44-ADC8-5430C92F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以信用卡管家為例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DB29C6-CA3A-DF4E-B7E1-7A6AABCF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25625"/>
            <a:ext cx="10515600" cy="4351339"/>
          </a:xfrm>
        </p:spPr>
        <p:txBody>
          <a:bodyPr/>
          <a:lstStyle/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C2911-76D8-B74E-ADE2-776BB2F2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32" y="1243392"/>
            <a:ext cx="3181611" cy="56146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FFB8A8-BEE6-5946-B5E8-31501559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287" y="1243392"/>
            <a:ext cx="3181611" cy="5614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1B9FED-9DBC-0547-8C76-A05E969A7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177" y="1243392"/>
            <a:ext cx="3181611" cy="5614608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E88EDFD3-B33B-C74B-9847-2245E35A0DB0}"/>
              </a:ext>
            </a:extLst>
          </p:cNvPr>
          <p:cNvSpPr/>
          <p:nvPr/>
        </p:nvSpPr>
        <p:spPr>
          <a:xfrm>
            <a:off x="1589252" y="5738300"/>
            <a:ext cx="3583459" cy="8773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22DBF16-515C-8144-B105-44B7499A9465}"/>
              </a:ext>
            </a:extLst>
          </p:cNvPr>
          <p:cNvSpPr/>
          <p:nvPr/>
        </p:nvSpPr>
        <p:spPr>
          <a:xfrm>
            <a:off x="5142471" y="3173369"/>
            <a:ext cx="3583459" cy="8773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CFF262F-A94E-0E4B-B67D-D0FFE1092B5C}"/>
              </a:ext>
            </a:extLst>
          </p:cNvPr>
          <p:cNvSpPr/>
          <p:nvPr/>
        </p:nvSpPr>
        <p:spPr>
          <a:xfrm>
            <a:off x="8771361" y="2296040"/>
            <a:ext cx="3583459" cy="8773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形圖 12">
            <a:extLst>
              <a:ext uri="{FF2B5EF4-FFF2-40B4-BE49-F238E27FC236}">
                <a16:creationId xmlns:a16="http://schemas.microsoft.com/office/drawing/2014/main" id="{BE2D6390-81CE-E845-8E2C-3807E28BB9AB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739659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D13C36-E3CD-AA4E-B56B-A7298E8C2DCA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16105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2B944-19F6-8245-A2EA-F18011BF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信用卡管家：問題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3D6E7-6562-1C47-953B-C719D1CF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38" indent="-514338">
              <a:buAutoNum type="arabicPeriod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廣告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妨礙使用者體驗的廣告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不精準投射的廣告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38" indent="-514338">
              <a:buAutoNum type="arabicPeriod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手動輸入帳單、年費、卡片資訊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必須要手動更新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38" indent="-514338">
              <a:buAutoNum type="arabicPeriod"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搜尋優惠是連結到銀行網頁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每次搜尋需要花費大量時間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BF1284F3-9334-5A4F-93FC-31217AAC0D9A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804055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DD7389-D4F4-2442-921B-AE15D29F7A8C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9232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59614-EA30-A747-AE21-5C23B5CA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F2EC0-92C7-9640-801A-A400ECCA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實體店家</a:t>
            </a:r>
            <a:endParaRPr kumimoji="1" lang="en-US" altLang="zh-CN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到店家門口，打開手機即可看到卡片優惠比較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能夠透過程式快速打開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Pay</a:t>
            </a:r>
            <a:r>
              <a:rPr kumimoji="1" lang="zh-CN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kumimoji="1" lang="en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 Pay</a:t>
            </a:r>
            <a:r>
              <a:rPr kumimoji="1" lang="zh-CN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 Wallet</a:t>
            </a: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</a:t>
            </a:r>
            <a:endParaRPr kumimoji="1" lang="en-US" altLang="zh-CN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能夠從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Chrome / Browser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讀取連結，自動判斷卡片優惠</a:t>
            </a: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0D5D7629-FE74-384B-8F51-A13FA30037E1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91120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0F5F2-299B-4D4F-983D-16365F8945F7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18176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B018E-1D9E-154F-BD88-04E80DE7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Places API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652071-26AD-A64F-A25F-FD607362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可以透過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Find Current Place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尋找附近商家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包含免費資料：得知地址、地標名字、地標類型等（可選）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亦可使用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Search Nearby Place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尋找附近商家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可指定搜尋條件，如地標類型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資料包含：免費資料、聯絡資料（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USD per 1000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189" lvl="1" indent="0"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評價資料（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USD per 1000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 （不可選）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A926DD1-8F45-8F4C-9F22-EF81A9E4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902888"/>
              </p:ext>
            </p:extLst>
          </p:nvPr>
        </p:nvGraphicFramePr>
        <p:xfrm>
          <a:off x="2678243" y="4921549"/>
          <a:ext cx="3516103" cy="1936451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516103">
                  <a:extLst>
                    <a:ext uri="{9D8B030D-6E8A-4147-A177-3AD203B41FA5}">
                      <a16:colId xmlns:a16="http://schemas.microsoft.com/office/drawing/2014/main" val="2000960024"/>
                    </a:ext>
                  </a:extLst>
                </a:gridCol>
              </a:tblGrid>
              <a:tr h="790891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dirty="0">
                          <a:effectLst/>
                        </a:rPr>
                        <a:t>MONTHLY VOLUME RANGE</a:t>
                      </a:r>
                      <a:br>
                        <a:rPr lang="en" sz="1300" dirty="0">
                          <a:effectLst/>
                        </a:rPr>
                      </a:br>
                      <a:r>
                        <a:rPr lang="en" sz="1300" dirty="0">
                          <a:effectLst/>
                        </a:rPr>
                        <a:t>(Price per CALL)</a:t>
                      </a:r>
                      <a:endParaRPr lang="en" sz="1300" b="0" i="0" dirty="0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83376414"/>
                  </a:ext>
                </a:extLst>
              </a:tr>
              <a:tr h="43106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300" dirty="0">
                          <a:effectLst/>
                        </a:rPr>
                        <a:t>0–100,000</a:t>
                      </a:r>
                      <a:endParaRPr lang="en-US" altLang="zh-TW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2134609552"/>
                  </a:ext>
                </a:extLst>
              </a:tr>
              <a:tr h="714499">
                <a:tc>
                  <a:txBody>
                    <a:bodyPr/>
                    <a:lstStyle/>
                    <a:p>
                      <a:pPr algn="ctr" fontAlgn="t"/>
                      <a:r>
                        <a:rPr lang="en" sz="1300" dirty="0">
                          <a:effectLst/>
                        </a:rPr>
                        <a:t>0.030 USD per each</a:t>
                      </a:r>
                      <a:br>
                        <a:rPr lang="en" sz="1300" dirty="0">
                          <a:effectLst/>
                        </a:rPr>
                      </a:br>
                      <a:r>
                        <a:rPr lang="en" sz="1300" dirty="0">
                          <a:effectLst/>
                        </a:rPr>
                        <a:t>(30.00 USD per 1000)</a:t>
                      </a:r>
                      <a:endParaRPr lang="en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265217341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1866CAB-DF1A-B740-8A9C-1C05EABB8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20163"/>
              </p:ext>
            </p:extLst>
          </p:nvPr>
        </p:nvGraphicFramePr>
        <p:xfrm>
          <a:off x="6194346" y="4921549"/>
          <a:ext cx="3516103" cy="1936453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516103">
                  <a:extLst>
                    <a:ext uri="{9D8B030D-6E8A-4147-A177-3AD203B41FA5}">
                      <a16:colId xmlns:a16="http://schemas.microsoft.com/office/drawing/2014/main" val="3998678352"/>
                    </a:ext>
                  </a:extLst>
                </a:gridCol>
              </a:tblGrid>
              <a:tr h="788283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dirty="0">
                          <a:effectLst/>
                        </a:rPr>
                        <a:t>MONTHLY VOLUME RANGE</a:t>
                      </a:r>
                      <a:br>
                        <a:rPr lang="en" sz="1300" dirty="0">
                          <a:effectLst/>
                        </a:rPr>
                      </a:br>
                      <a:r>
                        <a:rPr lang="en" sz="1300" dirty="0">
                          <a:effectLst/>
                        </a:rPr>
                        <a:t>(Price per CALL)</a:t>
                      </a:r>
                      <a:endParaRPr lang="en" sz="1300" b="0" i="0" dirty="0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44453835"/>
                  </a:ext>
                </a:extLst>
              </a:tr>
              <a:tr h="43204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300">
                          <a:effectLst/>
                        </a:rPr>
                        <a:t>0–100,000</a:t>
                      </a:r>
                      <a:endParaRPr lang="en-US" altLang="zh-TW" sz="1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785952883"/>
                  </a:ext>
                </a:extLst>
              </a:tr>
              <a:tr h="716127">
                <a:tc>
                  <a:txBody>
                    <a:bodyPr/>
                    <a:lstStyle/>
                    <a:p>
                      <a:pPr algn="ctr" fontAlgn="t"/>
                      <a:r>
                        <a:rPr lang="en" sz="1300" dirty="0">
                          <a:effectLst/>
                        </a:rPr>
                        <a:t>0.032 USD per each</a:t>
                      </a:r>
                      <a:br>
                        <a:rPr lang="en" sz="1300" dirty="0">
                          <a:effectLst/>
                        </a:rPr>
                      </a:br>
                      <a:r>
                        <a:rPr lang="en" sz="1300" dirty="0">
                          <a:effectLst/>
                        </a:rPr>
                        <a:t>(32.00 USD per 1000)</a:t>
                      </a:r>
                      <a:endParaRPr lang="en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4126796486"/>
                  </a:ext>
                </a:extLst>
              </a:tr>
            </a:tbl>
          </a:graphicData>
        </a:graphic>
      </p:graphicFrame>
      <p:sp>
        <p:nvSpPr>
          <p:cNvPr id="12" name="圓形圖 11">
            <a:extLst>
              <a:ext uri="{FF2B5EF4-FFF2-40B4-BE49-F238E27FC236}">
                <a16:creationId xmlns:a16="http://schemas.microsoft.com/office/drawing/2014/main" id="{E1A2684F-C167-F84D-B48F-758D7E04C039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1998701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ADBA3A-429E-7D40-BB58-E55DD6622161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354501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6EF04-D424-8E41-B2CD-0CB7CEE3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實體商家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464CA2F-6EC1-814C-832B-6C7AA4163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4708" y="0"/>
            <a:ext cx="4127292" cy="6878822"/>
          </a:xfrm>
        </p:spPr>
      </p:pic>
      <p:sp>
        <p:nvSpPr>
          <p:cNvPr id="4" name="圓形圖 3">
            <a:extLst>
              <a:ext uri="{FF2B5EF4-FFF2-40B4-BE49-F238E27FC236}">
                <a16:creationId xmlns:a16="http://schemas.microsoft.com/office/drawing/2014/main" id="{F16F96DF-8991-8D47-90E2-DDBFD3013AF6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019375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CB737F-BE09-CD4A-914D-7E6A36C3E0E2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73DD73-E0A1-4F41-85F4-6B305771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A50E89-ACF2-6047-9D20-B4B3EF129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954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60AC2C-C938-614D-A89E-246C63E7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388" y="29149"/>
            <a:ext cx="3975889" cy="6626484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241EA7-6E9A-8E42-9F22-824C24D4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形圖 3">
            <a:extLst>
              <a:ext uri="{FF2B5EF4-FFF2-40B4-BE49-F238E27FC236}">
                <a16:creationId xmlns:a16="http://schemas.microsoft.com/office/drawing/2014/main" id="{93EE7AD9-57BA-F442-ADD0-97BF1CE683B9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045042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D428C1-192D-F544-B889-B2BD139E1AE7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FBA5E9-E193-244F-974F-65E59C67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89" y="29149"/>
            <a:ext cx="4097311" cy="68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2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E3AC6-B529-2041-9D60-64FA5FE3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市場分析與經營分析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D7465C-732D-4346-8123-87D8546A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再次提示：瞄準消費「最後一哩」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形圖 5">
            <a:extLst>
              <a:ext uri="{FF2B5EF4-FFF2-40B4-BE49-F238E27FC236}">
                <a16:creationId xmlns:a16="http://schemas.microsoft.com/office/drawing/2014/main" id="{F64FB659-C508-F54E-8846-6371AB7E6441}"/>
              </a:ext>
            </a:extLst>
          </p:cNvPr>
          <p:cNvSpPr/>
          <p:nvPr/>
        </p:nvSpPr>
        <p:spPr>
          <a:xfrm>
            <a:off x="-1515588" y="0"/>
            <a:ext cx="3031176" cy="6858000"/>
          </a:xfrm>
          <a:prstGeom prst="pie">
            <a:avLst>
              <a:gd name="adj1" fmla="val 16197467"/>
              <a:gd name="adj2" fmla="val 2097335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38ADF6-9A39-A345-8CDC-E90D12538C85}"/>
              </a:ext>
            </a:extLst>
          </p:cNvPr>
          <p:cNvSpPr txBox="1"/>
          <p:nvPr/>
        </p:nvSpPr>
        <p:spPr>
          <a:xfrm>
            <a:off x="-108425" y="365125"/>
            <a:ext cx="16240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想法來源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現有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分析缺點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程式目標</a:t>
            </a: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市場目標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最終結論</a:t>
            </a:r>
          </a:p>
        </p:txBody>
      </p:sp>
    </p:spTree>
    <p:extLst>
      <p:ext uri="{BB962C8B-B14F-4D97-AF65-F5344CB8AC3E}">
        <p14:creationId xmlns:p14="http://schemas.microsoft.com/office/powerpoint/2010/main" val="312392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1197</Words>
  <Application>Microsoft Macintosh PowerPoint</Application>
  <PresentationFormat>寬螢幕</PresentationFormat>
  <Paragraphs>432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Microsoft JhengHei</vt:lpstr>
      <vt:lpstr>新細明體</vt:lpstr>
      <vt:lpstr>Roboto</vt:lpstr>
      <vt:lpstr>Arial</vt:lpstr>
      <vt:lpstr>Calibri</vt:lpstr>
      <vt:lpstr>Calibri Light</vt:lpstr>
      <vt:lpstr>Office 佈景主題</vt:lpstr>
      <vt:lpstr>信用卡挑選</vt:lpstr>
      <vt:lpstr>信用卡回饋的重要性</vt:lpstr>
      <vt:lpstr>以信用卡管家為例</vt:lpstr>
      <vt:lpstr>信用卡管家：問題</vt:lpstr>
      <vt:lpstr>程式目標</vt:lpstr>
      <vt:lpstr>Google Places API</vt:lpstr>
      <vt:lpstr>實體商家Demo</vt:lpstr>
      <vt:lpstr>網購DEMO</vt:lpstr>
      <vt:lpstr>市場分析與經營分析</vt:lpstr>
      <vt:lpstr>AdMob</vt:lpstr>
      <vt:lpstr>如何將流量轉成利益</vt:lpstr>
      <vt:lpstr>如何將流量轉成利益</vt:lpstr>
      <vt:lpstr>小結論</vt:lpstr>
      <vt:lpstr>結論</vt:lpstr>
      <vt:lpstr>最終結論</vt:lpstr>
      <vt:lpstr>最終結論</vt:lpstr>
      <vt:lpstr>殺手鐧應用客群太小</vt:lpstr>
      <vt:lpstr>使用者回饋</vt:lpstr>
      <vt:lpstr>下一步行動</vt:lpstr>
      <vt:lpstr>下一步行動</vt:lpstr>
      <vt:lpstr>Q &amp; 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85</cp:revision>
  <dcterms:created xsi:type="dcterms:W3CDTF">2019-04-14T14:43:32Z</dcterms:created>
  <dcterms:modified xsi:type="dcterms:W3CDTF">2019-06-05T07:36:18Z</dcterms:modified>
</cp:coreProperties>
</file>